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png" ContentType="image/png"/>
  <Default Extension="xml" ContentType="application/xml"/>
  <Override PartName="/ppt/notesSlides/notesSlide7.xml" ContentType="application/vnd.openxmlformats-officedocument.presentationml.notesSlide+xml"/>
  <Override PartName="/ppt/slides/slide1.xml" ContentType="application/vnd.openxmlformats-officedocument.presentationml.slide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revisionInfo.xml" ContentType="application/vnd.ms-powerpoint.revisioninfo+xml"/>
  <Override PartName="/ppt/presentation.xml" ContentType="application/vnd.openxmlformats-officedocument.presentationml.presentation.main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app.xml" ContentType="application/vnd.openxmlformats-officedocument.extended-properties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theme/theme3.xml" ContentType="application/vnd.openxmlformats-officedocument.them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3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أس الصفحة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عنصر نائب لتاريخ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عنصر نائب لصورة شريحة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عنصر نائب لملاحظات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EG" altLang="en-US"/>
              <a:t>انقر لتحرير أنماط نص الشريحة الرئيسية</a:t>
            </a:r>
            <a:endParaRPr lang="en-US"/>
          </a:p>
          <a:p>
            <a:pPr lvl="1"/>
            <a:r>
              <a:rPr lang="ar-EG" altLang="en-US"/>
              <a:t>المستوى الثاني</a:t>
            </a:r>
            <a:endParaRPr lang="en-US"/>
          </a:p>
          <a:p>
            <a:pPr lvl="2"/>
            <a:r>
              <a:rPr lang="ar-EG" altLang="en-US"/>
              <a:t>المستوى الثالث</a:t>
            </a:r>
            <a:endParaRPr lang="en-US"/>
          </a:p>
          <a:p>
            <a:pPr lvl="3"/>
            <a:r>
              <a:rPr lang="ar-EG" altLang="en-US"/>
              <a:t>المستوى الرابع</a:t>
            </a:r>
            <a:endParaRPr lang="en-US"/>
          </a:p>
          <a:p>
            <a:pPr lvl="4"/>
            <a:r>
              <a:rPr lang="ar-EG" altLang="en-US"/>
              <a:t>المستوى الخامس</a:t>
            </a:r>
            <a:endParaRPr lang="en-US"/>
          </a:p>
        </p:txBody>
      </p:sp>
      <p:sp>
        <p:nvSpPr>
          <p:cNvPr id="6" name="عنصر نائب لحاشية سفلية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عنصر نائب لرقم شريحة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E33B7DA-803F-43FF-AB8A-6C429A28D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8F914AB-19E0-46EA-AC88-3964501ED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FE4E107-E790-4574-8F6A-80C02AD5E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FACDB36-1105-43EF-972C-22E01D92A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C49644E-7FE8-4CF5-BBC3-B5882F95D6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DD8120E-29B7-4607-B36D-E00CFADFE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679743-AC8F-45CA-9EE2-8852FD9B4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7C534E7-F914-4217-BB81-3FBF98049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CA791DA-4C03-4FB2-9CD0-694BBDB9D0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" y="5935021"/>
            <a:ext cx="12192000" cy="933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884683" y="5774964"/>
            <a:ext cx="944726" cy="94472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0622233" y="5534886"/>
            <a:ext cx="944726" cy="94472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" y="-3050"/>
            <a:ext cx="12192000" cy="933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23796" y="56976"/>
            <a:ext cx="1646740" cy="16467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16751" y="46126"/>
            <a:ext cx="859791" cy="856570"/>
            <a:chOff x="6397740" y="4078301"/>
            <a:chExt cx="1755660" cy="1749083"/>
          </a:xfrm>
        </p:grpSpPr>
        <p:sp>
          <p:nvSpPr>
            <p:cNvPr id="18" name="Oval 17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 rot="4087337">
            <a:off x="1446958" y="282573"/>
            <a:ext cx="474958" cy="473179"/>
            <a:chOff x="6397740" y="4078301"/>
            <a:chExt cx="1755660" cy="1749083"/>
          </a:xfrm>
        </p:grpSpPr>
        <p:sp>
          <p:nvSpPr>
            <p:cNvPr id="22" name="Oval 21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17191724">
            <a:off x="-1658" y="806116"/>
            <a:ext cx="500707" cy="548713"/>
            <a:chOff x="6397740" y="4078301"/>
            <a:chExt cx="1755660" cy="1749083"/>
          </a:xfrm>
        </p:grpSpPr>
        <p:sp>
          <p:nvSpPr>
            <p:cNvPr id="25" name="Oval 24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 rot="19661914">
            <a:off x="206995" y="649505"/>
            <a:ext cx="734895" cy="805356"/>
            <a:chOff x="6397740" y="4078301"/>
            <a:chExt cx="1755660" cy="1749083"/>
          </a:xfrm>
        </p:grpSpPr>
        <p:sp>
          <p:nvSpPr>
            <p:cNvPr id="34" name="Oval 33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9" name="Oval 38"/>
          <p:cNvSpPr/>
          <p:nvPr/>
        </p:nvSpPr>
        <p:spPr>
          <a:xfrm>
            <a:off x="1195181" y="108355"/>
            <a:ext cx="479659" cy="4796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1281295" y="199592"/>
            <a:ext cx="296318" cy="29631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 rot="3046502">
            <a:off x="11087180" y="5407484"/>
            <a:ext cx="1011500" cy="1007707"/>
            <a:chOff x="6397740" y="4078301"/>
            <a:chExt cx="1755660" cy="1749083"/>
          </a:xfrm>
        </p:grpSpPr>
        <p:sp>
          <p:nvSpPr>
            <p:cNvPr id="42" name="Oval 41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 rot="19909861">
            <a:off x="10333580" y="5805615"/>
            <a:ext cx="742988" cy="740203"/>
            <a:chOff x="6397740" y="4078301"/>
            <a:chExt cx="1755660" cy="1749083"/>
          </a:xfrm>
        </p:grpSpPr>
        <p:sp>
          <p:nvSpPr>
            <p:cNvPr id="45" name="Oval 44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 rot="5226782">
            <a:off x="10730592" y="6112714"/>
            <a:ext cx="560060" cy="557960"/>
            <a:chOff x="6397740" y="4078301"/>
            <a:chExt cx="1755660" cy="1749083"/>
          </a:xfrm>
        </p:grpSpPr>
        <p:sp>
          <p:nvSpPr>
            <p:cNvPr id="48" name="Oval 47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2" name="Oval 51"/>
          <p:cNvSpPr/>
          <p:nvPr/>
        </p:nvSpPr>
        <p:spPr>
          <a:xfrm>
            <a:off x="10815476" y="5702603"/>
            <a:ext cx="480790" cy="4807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132046" y="5257418"/>
            <a:ext cx="170692" cy="170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0477551" y="6225172"/>
            <a:ext cx="468357" cy="46835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80285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4282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ar-EG" altLang="en-US"/>
              <a:t>انقر لتحرير نمط العنوان الفرعي للشريحة الرئيسية</a:t>
            </a:r>
          </a:p>
        </p:txBody>
      </p:sp>
      <p:grpSp>
        <p:nvGrpSpPr>
          <p:cNvPr id="55" name="Group 54"/>
          <p:cNvGrpSpPr/>
          <p:nvPr/>
        </p:nvGrpSpPr>
        <p:grpSpPr>
          <a:xfrm rot="9086194">
            <a:off x="11058487" y="5978816"/>
            <a:ext cx="369760" cy="447422"/>
            <a:chOff x="6397740" y="4078301"/>
            <a:chExt cx="1755660" cy="1749083"/>
          </a:xfrm>
        </p:grpSpPr>
        <p:sp>
          <p:nvSpPr>
            <p:cNvPr id="56" name="Oval 55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 rot="13759890">
            <a:off x="73397" y="657572"/>
            <a:ext cx="369760" cy="405211"/>
            <a:chOff x="6397740" y="4078301"/>
            <a:chExt cx="1755660" cy="1749083"/>
          </a:xfrm>
        </p:grpSpPr>
        <p:sp>
          <p:nvSpPr>
            <p:cNvPr id="60" name="Oval 59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3" name="Oval 62"/>
          <p:cNvSpPr/>
          <p:nvPr/>
        </p:nvSpPr>
        <p:spPr>
          <a:xfrm>
            <a:off x="1982262" y="96557"/>
            <a:ext cx="170692" cy="170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رأس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199" y="1825625"/>
            <a:ext cx="8894619" cy="4351338"/>
          </a:xfrm>
        </p:spPr>
        <p:txBody>
          <a:bodyPr vert="eaVert"/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رأسي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7976756" y="365125"/>
            <a:ext cx="2628900" cy="5811838"/>
          </a:xfrm>
        </p:spPr>
        <p:txBody>
          <a:bodyPr vert="eaVert"/>
          <a:lstStyle/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90056" y="365125"/>
            <a:ext cx="7734300" cy="5811838"/>
          </a:xfrm>
        </p:spPr>
        <p:txBody>
          <a:bodyPr vert="eaVert"/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1825625"/>
            <a:ext cx="10515600" cy="3783323"/>
          </a:xfrm>
        </p:spPr>
        <p:txBody>
          <a:bodyPr/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EG" altLang="en-US"/>
              <a:t>انقر لتحرير أنماط نص الشريحة الرئيسية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EG" altLang="en-US"/>
              <a:t>انقر لتحرير أنماط نص الشريحة الرئيسية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EG" altLang="en-US"/>
              <a:t>انقر لتحرير أنماط نص الشريحة الرئيسية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alt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alt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را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EG" altLang="en-US"/>
              <a:t>انقر لتحرير أنماط نص الشريحة الرئيسية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EG" altLang="en-US"/>
              <a:t>انقر على الأيقونة لإضافة صورة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EG" altLang="en-US"/>
              <a:t>انقر لتحرير أنماط نص الشريحة الرئيسية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 rot="4839286">
            <a:off x="10529432" y="5534810"/>
            <a:ext cx="743860" cy="741071"/>
            <a:chOff x="6397740" y="4078301"/>
            <a:chExt cx="1755660" cy="1749083"/>
          </a:xfrm>
        </p:grpSpPr>
        <p:sp>
          <p:nvSpPr>
            <p:cNvPr id="33" name="Oval 32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5924912"/>
            <a:ext cx="12192000" cy="933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ar-EG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rot="3046502">
            <a:off x="11267150" y="5196583"/>
            <a:ext cx="1011500" cy="1007707"/>
            <a:chOff x="6397740" y="4078301"/>
            <a:chExt cx="1755660" cy="1749083"/>
          </a:xfrm>
        </p:grpSpPr>
        <p:sp>
          <p:nvSpPr>
            <p:cNvPr id="11" name="Oval 10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 rot="5226782">
            <a:off x="11206144" y="5702698"/>
            <a:ext cx="560060" cy="557960"/>
            <a:chOff x="6397740" y="4078301"/>
            <a:chExt cx="1755660" cy="1749083"/>
          </a:xfrm>
        </p:grpSpPr>
        <p:sp>
          <p:nvSpPr>
            <p:cNvPr id="17" name="Oval 16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Oval 18"/>
          <p:cNvSpPr/>
          <p:nvPr/>
        </p:nvSpPr>
        <p:spPr>
          <a:xfrm>
            <a:off x="11174808" y="5368675"/>
            <a:ext cx="663524" cy="6635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368658" y="5571891"/>
            <a:ext cx="271710" cy="2717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21129192">
            <a:off x="11003595" y="5571646"/>
            <a:ext cx="471373" cy="469606"/>
            <a:chOff x="6397740" y="4078301"/>
            <a:chExt cx="1755660" cy="1749083"/>
          </a:xfrm>
        </p:grpSpPr>
        <p:sp>
          <p:nvSpPr>
            <p:cNvPr id="23" name="Oval 22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10839513" y="6026783"/>
            <a:ext cx="241416" cy="2414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-6665"/>
            <a:ext cx="12192000" cy="371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802858"/>
            <a:ext cx="9144000" cy="2192223"/>
          </a:xfrm>
        </p:spPr>
        <p:txBody>
          <a:bodyPr/>
          <a:lstStyle/>
          <a:p>
            <a:r>
              <a:rPr lang="ar-EG" altLang="en-US" sz="5000" b="1"/>
              <a:t>كليه تربيه نوعيه </a:t>
            </a:r>
          </a:p>
          <a:p>
            <a:r>
              <a:rPr lang="ar-EG" altLang="en-US" sz="5000" b="1"/>
              <a:t>قسم موسيقى</a:t>
            </a:r>
            <a:r>
              <a:rPr lang="ar-EG" altLang="en-US" sz="5000"/>
              <a:t> </a:t>
            </a:r>
          </a:p>
          <a:p>
            <a:endParaRPr lang="ar-EG" altLang="en-US" sz="500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429000"/>
            <a:ext cx="9144000" cy="2509295"/>
          </a:xfrm>
        </p:spPr>
        <p:txBody>
          <a:bodyPr/>
          <a:lstStyle/>
          <a:p>
            <a:r>
              <a:rPr lang="ar-EG" altLang="en-US" sz="3600" b="1">
                <a:solidFill>
                  <a:schemeClr val="tx1"/>
                </a:solidFill>
              </a:rPr>
              <a:t>الاسم شيماء بدوى</a:t>
            </a:r>
            <a:r>
              <a:rPr altLang="en-US" sz="3600" b="1">
                <a:solidFill>
                  <a:schemeClr val="tx1"/>
                </a:solidFill>
              </a:rPr>
              <a:t> </a:t>
            </a:r>
            <a:r>
              <a:rPr lang="ar-EG" altLang="en-US" sz="3600" b="1">
                <a:solidFill>
                  <a:schemeClr val="tx1"/>
                </a:solidFill>
              </a:rPr>
              <a:t>احمد صقر </a:t>
            </a:r>
          </a:p>
          <a:p>
            <a:r>
              <a:rPr lang="ar-EG" altLang="en-US" sz="3600" b="1">
                <a:solidFill>
                  <a:schemeClr val="tx1"/>
                </a:solidFill>
              </a:rPr>
              <a:t>عرض</a:t>
            </a:r>
            <a:r>
              <a:rPr altLang="en-US" sz="3600" b="1">
                <a:solidFill>
                  <a:schemeClr val="tx1"/>
                </a:solidFill>
              </a:rPr>
              <a:t> </a:t>
            </a:r>
            <a:r>
              <a:rPr lang="ar-EG" altLang="en-US" sz="3600" b="1">
                <a:solidFill>
                  <a:schemeClr val="tx1"/>
                </a:solidFill>
              </a:rPr>
              <a:t>الاختبار الالكتروني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806011" y="1734821"/>
            <a:ext cx="1802172" cy="23876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1122" y="1734821"/>
            <a:ext cx="1868416" cy="219222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95339" y="4683647"/>
            <a:ext cx="6801322" cy="14527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105567"/>
          </a:xfrm>
        </p:spPr>
        <p:txBody>
          <a:bodyPr/>
          <a:lstStyle/>
          <a:p>
            <a:pPr algn="ctr"/>
            <a:r>
              <a:rPr lang="ar-EG" sz="3600" b="1">
                <a:solidFill>
                  <a:srgbClr val="FF0000"/>
                </a:solidFill>
              </a:rPr>
              <a:t>الاختبار الالكتروني 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sz="3400" b="1">
                <a:solidFill>
                  <a:srgbClr val="00B0F0"/>
                </a:solidFill>
              </a:rPr>
              <a:t>الاختبار الالكتروني:</a:t>
            </a:r>
            <a:r>
              <a:rPr lang="ar-EG" sz="3400" b="0">
                <a:solidFill>
                  <a:schemeClr val="tx1"/>
                </a:solidFill>
              </a:rPr>
              <a:t>هو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تقيم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لطلاب عن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طرق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اى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جهاز كمبيوتر وهو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اختبار الطالب وتقيمه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غير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مكلف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مديا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ولا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مهدر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للوقت</a:t>
            </a:r>
            <a:r>
              <a:rPr sz="3400" b="0">
                <a:solidFill>
                  <a:schemeClr val="tx1"/>
                </a:solidFill>
              </a:rPr>
              <a:t> </a:t>
            </a:r>
            <a:endParaRPr lang="ar-EG" sz="3400" b="0">
              <a:solidFill>
                <a:schemeClr val="tx1"/>
              </a:solidFill>
            </a:endParaRPr>
          </a:p>
          <a:p>
            <a:pPr algn="r">
              <a:buFont typeface="Arial" pitchFamily="34" charset="0" panose="020B0604020202020204"/>
              <a:buChar char="•"/>
            </a:pPr>
            <a:r>
              <a:rPr lang="ar-EG" sz="3600" b="1">
                <a:solidFill>
                  <a:srgbClr val="00B0F0"/>
                </a:solidFill>
              </a:rPr>
              <a:t>ما</a:t>
            </a:r>
            <a:r>
              <a:rPr sz="3600" b="1">
                <a:solidFill>
                  <a:srgbClr val="00B0F0"/>
                </a:solidFill>
              </a:rPr>
              <a:t> </a:t>
            </a:r>
            <a:r>
              <a:rPr lang="ar-EG" sz="3600" b="1">
                <a:solidFill>
                  <a:srgbClr val="00B0F0"/>
                </a:solidFill>
              </a:rPr>
              <a:t>الفرق</a:t>
            </a:r>
            <a:r>
              <a:rPr sz="3600" b="1">
                <a:solidFill>
                  <a:srgbClr val="00B0F0"/>
                </a:solidFill>
              </a:rPr>
              <a:t> </a:t>
            </a:r>
            <a:r>
              <a:rPr lang="ar-EG" sz="3600" b="1">
                <a:solidFill>
                  <a:srgbClr val="00B0F0"/>
                </a:solidFill>
              </a:rPr>
              <a:t>بين القياس</a:t>
            </a:r>
            <a:r>
              <a:rPr sz="3600" b="1">
                <a:solidFill>
                  <a:srgbClr val="00B0F0"/>
                </a:solidFill>
              </a:rPr>
              <a:t> </a:t>
            </a:r>
            <a:r>
              <a:rPr lang="ar-EG" sz="3600" b="1">
                <a:solidFill>
                  <a:srgbClr val="00B0F0"/>
                </a:solidFill>
              </a:rPr>
              <a:t>والتقيم</a:t>
            </a:r>
            <a:r>
              <a:rPr sz="3600" b="1">
                <a:solidFill>
                  <a:srgbClr val="00B0F0"/>
                </a:solidFill>
              </a:rPr>
              <a:t> </a:t>
            </a:r>
            <a:r>
              <a:rPr lang="ar-EG" sz="3600" b="1">
                <a:solidFill>
                  <a:srgbClr val="00B0F0"/>
                </a:solidFill>
              </a:rPr>
              <a:t>والتقويم</a:t>
            </a:r>
            <a:r>
              <a:rPr sz="3600" b="1">
                <a:solidFill>
                  <a:srgbClr val="00B0F0"/>
                </a:solidFill>
              </a:rPr>
              <a:t> </a:t>
            </a:r>
            <a:r>
              <a:rPr lang="ar-EG" sz="3600" b="1">
                <a:solidFill>
                  <a:srgbClr val="00B0F0"/>
                </a:solidFill>
              </a:rPr>
              <a:t>؟</a:t>
            </a:r>
          </a:p>
          <a:p>
            <a:pPr marL="0" indent="0" algn="r">
              <a:buFont typeface="Arial" pitchFamily="34" charset="0" panose="020B0604020202020204"/>
              <a:buNone/>
            </a:pPr>
            <a:r>
              <a:rPr lang="ar-EG" sz="3600" b="1">
                <a:solidFill>
                  <a:srgbClr val="00B0F0"/>
                </a:solidFill>
              </a:rPr>
              <a:t>القياس:</a:t>
            </a:r>
          </a:p>
          <a:p>
            <a:pPr marL="0" indent="0" algn="r">
              <a:buFont typeface="Arial" pitchFamily="34" charset="0" panose="020B0604020202020204"/>
              <a:buNone/>
            </a:pPr>
            <a:r>
              <a:rPr lang="ar-EG" sz="3400" b="0">
                <a:solidFill>
                  <a:schemeClr val="tx1"/>
                </a:solidFill>
              </a:rPr>
              <a:t>هو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وضع الظواهر فى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صورة كمية باستخدام الاختبار </a:t>
            </a:r>
          </a:p>
          <a:p>
            <a:pPr marL="0" indent="0" algn="r">
              <a:buFont typeface="Arial" pitchFamily="34" charset="0" panose="020B0604020202020204"/>
              <a:buNone/>
            </a:pPr>
            <a:r>
              <a:rPr lang="ar-EG" sz="3400" b="0">
                <a:solidFill>
                  <a:schemeClr val="tx1"/>
                </a:solidFill>
              </a:rPr>
              <a:t>والمقياس فى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صورة رقمية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6580" y="2590876"/>
            <a:ext cx="3496379" cy="3172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>
          <a:xfrm>
            <a:off x="643556" y="556784"/>
            <a:ext cx="10515600" cy="5001761"/>
          </a:xfrm>
        </p:spPr>
        <p:txBody>
          <a:bodyPr/>
          <a:lstStyle/>
          <a:p>
            <a:pPr marL="0" indent="0" algn="r">
              <a:buNone/>
            </a:pPr>
            <a:r>
              <a:rPr lang="ar-EG" sz="3600" b="1">
                <a:solidFill>
                  <a:srgbClr val="00B0F0"/>
                </a:solidFill>
              </a:rPr>
              <a:t>التقيم:</a:t>
            </a:r>
            <a:r>
              <a:rPr lang="ar-EG" sz="3400" b="0">
                <a:solidFill>
                  <a:schemeClr val="tx1"/>
                </a:solidFill>
              </a:rPr>
              <a:t>تحديد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القيمة او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القدر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مجرد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اصدار احكام </a:t>
            </a:r>
          </a:p>
          <a:p>
            <a:pPr marL="0" indent="0" algn="r">
              <a:buNone/>
            </a:pPr>
            <a:r>
              <a:rPr lang="ar-EG" sz="3600" b="1">
                <a:solidFill>
                  <a:srgbClr val="00B0F0"/>
                </a:solidFill>
              </a:rPr>
              <a:t>التقويم : </a:t>
            </a:r>
            <a:r>
              <a:rPr lang="ar-EG" sz="3400" b="0">
                <a:solidFill>
                  <a:schemeClr val="tx1"/>
                </a:solidFill>
              </a:rPr>
              <a:t>اصدار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احكام وإصدار خطه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لتحسين والتطوير تعزيز نقاط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القوه وتقويه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نقط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الضعف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هو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تعديل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مسار اى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عملية تربوية وتوجيهها الوجهة الصحيحة </a:t>
            </a:r>
          </a:p>
          <a:p>
            <a:pPr marL="0" indent="0" algn="r">
              <a:buNone/>
            </a:pPr>
            <a:r>
              <a:rPr lang="ar-EG" sz="3600" b="1">
                <a:solidFill>
                  <a:srgbClr val="00B0F0"/>
                </a:solidFill>
              </a:rPr>
              <a:t>القياس. </a:t>
            </a:r>
            <a:r>
              <a:rPr sz="3600" b="1">
                <a:solidFill>
                  <a:srgbClr val="00B0F0"/>
                </a:solidFill>
              </a:rPr>
              <a:t>          </a:t>
            </a:r>
            <a:r>
              <a:rPr lang="ar-EG" sz="3600" b="1">
                <a:solidFill>
                  <a:srgbClr val="00B0F0"/>
                </a:solidFill>
              </a:rPr>
              <a:t>التقيم. </a:t>
            </a:r>
            <a:r>
              <a:rPr sz="3600" b="1">
                <a:solidFill>
                  <a:srgbClr val="00B0F0"/>
                </a:solidFill>
              </a:rPr>
              <a:t>         </a:t>
            </a:r>
            <a:r>
              <a:rPr lang="ar-EG" sz="3600" b="1">
                <a:solidFill>
                  <a:srgbClr val="00B0F0"/>
                </a:solidFill>
              </a:rPr>
              <a:t>التقويم </a:t>
            </a:r>
          </a:p>
          <a:p>
            <a:pPr marL="0" indent="0" algn="r">
              <a:buNone/>
            </a:pPr>
            <a:r>
              <a:rPr lang="ar-EG" sz="3600" b="1">
                <a:solidFill>
                  <a:srgbClr val="00B0F0"/>
                </a:solidFill>
              </a:rPr>
              <a:t>علاقه التقويم بكل</a:t>
            </a:r>
            <a:r>
              <a:rPr sz="3600" b="1">
                <a:solidFill>
                  <a:srgbClr val="00B0F0"/>
                </a:solidFill>
              </a:rPr>
              <a:t> </a:t>
            </a:r>
            <a:r>
              <a:rPr lang="ar-EG" sz="3600" b="1">
                <a:solidFill>
                  <a:srgbClr val="00B0F0"/>
                </a:solidFill>
              </a:rPr>
              <a:t>من</a:t>
            </a:r>
            <a:r>
              <a:rPr sz="3600" b="1">
                <a:solidFill>
                  <a:srgbClr val="00B0F0"/>
                </a:solidFill>
              </a:rPr>
              <a:t> </a:t>
            </a:r>
            <a:r>
              <a:rPr lang="ar-EG" sz="3600" b="1">
                <a:solidFill>
                  <a:srgbClr val="00B0F0"/>
                </a:solidFill>
              </a:rPr>
              <a:t>القياس</a:t>
            </a:r>
            <a:r>
              <a:rPr sz="3600" b="1">
                <a:solidFill>
                  <a:srgbClr val="00B0F0"/>
                </a:solidFill>
              </a:rPr>
              <a:t> </a:t>
            </a:r>
            <a:r>
              <a:rPr lang="ar-EG" sz="3600" b="1">
                <a:solidFill>
                  <a:srgbClr val="00B0F0"/>
                </a:solidFill>
              </a:rPr>
              <a:t>والتقيم ؟</a:t>
            </a:r>
          </a:p>
          <a:p>
            <a:pPr marL="0" indent="0" algn="r">
              <a:buNone/>
            </a:pPr>
            <a:r>
              <a:rPr lang="ar-EG" sz="3400" b="0">
                <a:solidFill>
                  <a:schemeClr val="tx1"/>
                </a:solidFill>
              </a:rPr>
              <a:t>القياس جذء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من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التقيم جذء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من التقويم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2899" y="2204248"/>
            <a:ext cx="4280192" cy="3710777"/>
          </a:xfrm>
          <a:prstGeom prst="rect">
            <a:avLst/>
          </a:prstGeom>
        </p:spPr>
      </p:pic>
      <p:sp>
        <p:nvSpPr>
          <p:cNvPr id="6" name="سهم إلى اليسار 5"/>
          <p:cNvSpPr/>
          <p:nvPr/>
        </p:nvSpPr>
        <p:spPr>
          <a:xfrm>
            <a:off x="8701299" y="28153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سهم إلى اليسار 6"/>
          <p:cNvSpPr/>
          <p:nvPr/>
        </p:nvSpPr>
        <p:spPr>
          <a:xfrm>
            <a:off x="6511239" y="28153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سهم منحني إلى اليمين 8"/>
          <p:cNvSpPr/>
          <p:nvPr/>
        </p:nvSpPr>
        <p:spPr>
          <a:xfrm>
            <a:off x="4749469" y="3683984"/>
            <a:ext cx="731520" cy="1216152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251300"/>
          </a:xfrm>
        </p:spPr>
        <p:txBody>
          <a:bodyPr/>
          <a:lstStyle/>
          <a:p/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>
          <a:xfrm>
            <a:off x="838200" y="742569"/>
            <a:ext cx="10515600" cy="4866379"/>
          </a:xfrm>
        </p:spPr>
        <p:txBody>
          <a:bodyPr/>
          <a:lstStyle/>
          <a:p>
            <a:pPr marL="0" indent="0" algn="r" rtl="1">
              <a:buNone/>
            </a:pPr>
            <a:r>
              <a:rPr lang="ar-EG" sz="3600" b="1">
                <a:solidFill>
                  <a:srgbClr val="00B0F0"/>
                </a:solidFill>
              </a:rPr>
              <a:t>اهميه التقويم فى</a:t>
            </a:r>
            <a:r>
              <a:rPr sz="3600" b="1">
                <a:solidFill>
                  <a:srgbClr val="00B0F0"/>
                </a:solidFill>
              </a:rPr>
              <a:t> </a:t>
            </a:r>
            <a:r>
              <a:rPr lang="ar-EG" sz="3600" b="1">
                <a:solidFill>
                  <a:srgbClr val="00B0F0"/>
                </a:solidFill>
              </a:rPr>
              <a:t>العملية التعليمية ؟</a:t>
            </a:r>
          </a:p>
          <a:p>
            <a:pPr marL="0" indent="0" algn="ctr" rtl="1">
              <a:buNone/>
            </a:pPr>
            <a:r>
              <a:rPr lang="ar-EG" sz="3600" b="1">
                <a:solidFill>
                  <a:srgbClr val="00B0F0"/>
                </a:solidFill>
              </a:rPr>
              <a:t>التقوي</a:t>
            </a:r>
          </a:p>
          <a:p>
            <a:pPr marL="0" indent="0" algn="ctr" rtl="1">
              <a:buNone/>
            </a:pPr>
            <a:endParaRPr lang="ar-EG" sz="3600" b="1">
              <a:solidFill>
                <a:srgbClr val="00B0F0"/>
              </a:solidFill>
            </a:endParaRPr>
          </a:p>
          <a:p>
            <a:pPr marL="0" indent="0" algn="ctr" rtl="1">
              <a:buNone/>
            </a:pPr>
            <a:endParaRPr lang="ar-EG" sz="3600" b="1">
              <a:solidFill>
                <a:srgbClr val="00B0F0"/>
              </a:solidFill>
            </a:endParaRPr>
          </a:p>
          <a:p>
            <a:pPr marL="0" indent="0" algn="ctr" rtl="1">
              <a:buNone/>
            </a:pPr>
            <a:endParaRPr lang="ar-EG" sz="3600" b="1">
              <a:solidFill>
                <a:srgbClr val="00B0F0"/>
              </a:solidFill>
            </a:endParaRPr>
          </a:p>
          <a:p>
            <a:pPr marL="0" indent="0" algn="ctr" rtl="1">
              <a:buNone/>
            </a:pPr>
            <a:endParaRPr lang="ar-EG" sz="3600" b="1">
              <a:solidFill>
                <a:srgbClr val="00B0F0"/>
              </a:solidFill>
            </a:endParaRPr>
          </a:p>
          <a:p>
            <a:pPr marL="0" indent="0" algn="r" rtl="1">
              <a:buNone/>
            </a:pPr>
            <a:r>
              <a:rPr lang="ar-EG" sz="3400">
                <a:solidFill>
                  <a:schemeClr val="tx1"/>
                </a:solidFill>
              </a:rPr>
              <a:t>من</a:t>
            </a:r>
            <a:r>
              <a:rPr sz="3400">
                <a:solidFill>
                  <a:schemeClr val="tx1"/>
                </a:solidFill>
              </a:rPr>
              <a:t> </a:t>
            </a:r>
            <a:r>
              <a:rPr lang="ar-EG" sz="3400">
                <a:solidFill>
                  <a:schemeClr val="tx1"/>
                </a:solidFill>
              </a:rPr>
              <a:t>أهمية التقويم أصبح حذء</a:t>
            </a:r>
            <a:r>
              <a:rPr sz="3400">
                <a:solidFill>
                  <a:schemeClr val="tx1"/>
                </a:solidFill>
              </a:rPr>
              <a:t> </a:t>
            </a:r>
            <a:r>
              <a:rPr lang="ar-EG" sz="3400">
                <a:solidFill>
                  <a:schemeClr val="tx1"/>
                </a:solidFill>
              </a:rPr>
              <a:t>أساسى فى</a:t>
            </a:r>
            <a:r>
              <a:rPr sz="3400">
                <a:solidFill>
                  <a:schemeClr val="tx1"/>
                </a:solidFill>
              </a:rPr>
              <a:t> </a:t>
            </a:r>
            <a:r>
              <a:rPr lang="ar-EG" sz="3400">
                <a:solidFill>
                  <a:schemeClr val="tx1"/>
                </a:solidFill>
              </a:rPr>
              <a:t>اى</a:t>
            </a:r>
            <a:r>
              <a:rPr sz="3400">
                <a:solidFill>
                  <a:schemeClr val="tx1"/>
                </a:solidFill>
              </a:rPr>
              <a:t> </a:t>
            </a:r>
            <a:r>
              <a:rPr lang="ar-EG" sz="3400">
                <a:solidFill>
                  <a:schemeClr val="tx1"/>
                </a:solidFill>
              </a:rPr>
              <a:t>عمل</a:t>
            </a:r>
            <a:r>
              <a:rPr sz="3400">
                <a:solidFill>
                  <a:schemeClr val="tx1"/>
                </a:solidFill>
              </a:rPr>
              <a:t> </a:t>
            </a:r>
            <a:r>
              <a:rPr lang="ar-EG" sz="3400">
                <a:solidFill>
                  <a:schemeClr val="tx1"/>
                </a:solidFill>
              </a:rPr>
              <a:t>تربوي</a:t>
            </a:r>
            <a:r>
              <a:rPr sz="3400">
                <a:solidFill>
                  <a:schemeClr val="tx1"/>
                </a:solidFill>
              </a:rPr>
              <a:t> </a:t>
            </a:r>
            <a:r>
              <a:rPr lang="ar-EG" sz="3400">
                <a:solidFill>
                  <a:schemeClr val="tx1"/>
                </a:solidFill>
              </a:rPr>
              <a:t>يستطع ان</a:t>
            </a:r>
            <a:r>
              <a:rPr sz="3400">
                <a:solidFill>
                  <a:schemeClr val="tx1"/>
                </a:solidFill>
              </a:rPr>
              <a:t> </a:t>
            </a:r>
            <a:r>
              <a:rPr lang="ar-EG" sz="3400">
                <a:solidFill>
                  <a:schemeClr val="tx1"/>
                </a:solidFill>
              </a:rPr>
              <a:t>يغير المسار</a:t>
            </a:r>
            <a:r>
              <a:rPr sz="3400">
                <a:solidFill>
                  <a:schemeClr val="tx1"/>
                </a:solidFill>
              </a:rPr>
              <a:t> </a:t>
            </a:r>
            <a:endParaRPr lang="ar-EG" sz="3400">
              <a:solidFill>
                <a:schemeClr val="tx1"/>
              </a:solidFill>
            </a:endParaRPr>
          </a:p>
        </p:txBody>
      </p:sp>
      <p:graphicFrame>
        <p:nvGraphicFramePr>
          <p:cNvPr id="24" name="جدول 23"/>
          <p:cNvGraphicFramePr>
            <a:graphicFrameLocks noGrp="1"/>
          </p:cNvGraphicFramePr>
          <p:nvPr/>
        </p:nvGraphicFramePr>
        <p:xfrm>
          <a:off x="87368" y="2268660"/>
          <a:ext cx="11732092" cy="1245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7427"/>
                <a:gridCol w="2077427"/>
                <a:gridCol w="1790700"/>
                <a:gridCol w="2364153"/>
                <a:gridCol w="3422385"/>
              </a:tblGrid>
              <a:tr h="12455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جدول 29"/>
          <p:cNvGraphicFramePr>
            <a:graphicFrameLocks noGrp="1"/>
          </p:cNvGraphicFramePr>
          <p:nvPr/>
        </p:nvGraphicFramePr>
        <p:xfrm>
          <a:off x="570446" y="2268660"/>
          <a:ext cx="1108722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418"/>
                <a:gridCol w="2217418"/>
                <a:gridCol w="2217418"/>
                <a:gridCol w="2217418"/>
                <a:gridCol w="2217551"/>
              </a:tblGrid>
              <a:tr h="1160340">
                <a:tc>
                  <a:txBody>
                    <a:bodyPr/>
                    <a:lstStyle/>
                    <a:p>
                      <a:r>
                        <a:rPr lang="en-US" sz="3600"/>
                        <a:t>زيادة الفعالية المشاركة</a:t>
                      </a:r>
                      <a:r>
                        <a:rPr sz="3600"/>
                        <a:t> </a:t>
                      </a:r>
                      <a:r>
                        <a:rPr lang="en-US" sz="3600"/>
                        <a:t>والتحسين</a:t>
                      </a:r>
                      <a:r>
                        <a:rPr sz="3600"/>
                        <a:t> 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/>
                        <a:t>تجويد </a:t>
                      </a:r>
                    </a:p>
                    <a:p>
                      <a:r>
                        <a:rPr lang="en-US" sz="3600"/>
                        <a:t>تحسين وتطوير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/>
                        <a:t>ثقافه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/>
                        <a:t>بناء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/>
                        <a:t>تعديل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sz="3600" b="1">
                <a:solidFill>
                  <a:srgbClr val="00B0F0"/>
                </a:solidFill>
              </a:rPr>
              <a:t>اهداف التقويم :</a:t>
            </a:r>
            <a:endParaRPr sz="3600" b="1">
              <a:solidFill>
                <a:srgbClr val="00B0F0"/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sz="3400">
                <a:solidFill>
                  <a:schemeClr val="tx1"/>
                </a:solidFill>
              </a:rPr>
              <a:t>تحديد</a:t>
            </a:r>
            <a:r>
              <a:rPr sz="3400">
                <a:solidFill>
                  <a:schemeClr val="tx1"/>
                </a:solidFill>
              </a:rPr>
              <a:t> </a:t>
            </a:r>
            <a:r>
              <a:rPr lang="ar-EG" sz="3400">
                <a:solidFill>
                  <a:schemeClr val="tx1"/>
                </a:solidFill>
              </a:rPr>
              <a:t>الخصائص الشخصية والنفسية والعقلية للإنسان ويضفها</a:t>
            </a:r>
            <a:r>
              <a:rPr sz="3400">
                <a:solidFill>
                  <a:schemeClr val="tx1"/>
                </a:solidFill>
              </a:rPr>
              <a:t> </a:t>
            </a:r>
            <a:r>
              <a:rPr lang="ar-EG" sz="3400">
                <a:solidFill>
                  <a:schemeClr val="tx1"/>
                </a:solidFill>
              </a:rPr>
              <a:t>بهدف</a:t>
            </a:r>
            <a:r>
              <a:rPr sz="3400">
                <a:solidFill>
                  <a:schemeClr val="tx1"/>
                </a:solidFill>
              </a:rPr>
              <a:t> </a:t>
            </a:r>
            <a:r>
              <a:rPr lang="ar-EG" sz="3400">
                <a:solidFill>
                  <a:schemeClr val="tx1"/>
                </a:solidFill>
              </a:rPr>
              <a:t>التعرف</a:t>
            </a:r>
            <a:r>
              <a:rPr sz="3400">
                <a:solidFill>
                  <a:schemeClr val="tx1"/>
                </a:solidFill>
              </a:rPr>
              <a:t> </a:t>
            </a:r>
            <a:r>
              <a:rPr lang="ar-EG" sz="3400">
                <a:solidFill>
                  <a:schemeClr val="tx1"/>
                </a:solidFill>
              </a:rPr>
              <a:t>عليها </a:t>
            </a:r>
          </a:p>
          <a:p>
            <a:pPr marL="0" indent="0" algn="r">
              <a:buNone/>
            </a:pPr>
            <a:r>
              <a:rPr lang="ar-EG" sz="3400">
                <a:solidFill>
                  <a:schemeClr val="tx1"/>
                </a:solidFill>
              </a:rPr>
              <a:t>الاختبار والتصنيف </a:t>
            </a:r>
          </a:p>
          <a:p>
            <a:pPr marL="0" indent="0" algn="r">
              <a:buNone/>
            </a:pPr>
            <a:r>
              <a:rPr lang="ar-EG" sz="3400">
                <a:solidFill>
                  <a:schemeClr val="tx1"/>
                </a:solidFill>
              </a:rPr>
              <a:t>الكشف عن فاعلية الجهاز تعزيز</a:t>
            </a:r>
            <a:r>
              <a:rPr sz="3400">
                <a:solidFill>
                  <a:schemeClr val="tx1"/>
                </a:solidFill>
              </a:rPr>
              <a:t> </a:t>
            </a:r>
            <a:r>
              <a:rPr lang="ar-EG" sz="3400">
                <a:solidFill>
                  <a:schemeClr val="tx1"/>
                </a:solidFill>
              </a:rPr>
              <a:t>المستوى العالمي </a:t>
            </a:r>
          </a:p>
          <a:p>
            <a:pPr marL="0" indent="0" algn="r">
              <a:buNone/>
            </a:pPr>
            <a:r>
              <a:rPr lang="ar-EG" sz="3400">
                <a:solidFill>
                  <a:schemeClr val="tx1"/>
                </a:solidFill>
              </a:rPr>
              <a:t>تشخيص العملية التربوية تزويد</a:t>
            </a:r>
            <a:r>
              <a:rPr sz="3400">
                <a:solidFill>
                  <a:schemeClr val="tx1"/>
                </a:solidFill>
              </a:rPr>
              <a:t> </a:t>
            </a:r>
            <a:r>
              <a:rPr lang="ar-EG" sz="3400">
                <a:solidFill>
                  <a:schemeClr val="tx1"/>
                </a:solidFill>
              </a:rPr>
              <a:t>المرشدين </a:t>
            </a:r>
          </a:p>
          <a:p>
            <a:pPr marL="0" indent="0" algn="l" rtl="1">
              <a:buFont typeface="Arial" pitchFamily="34" charset="0" panose="020B0604020202020204"/>
              <a:buNone/>
            </a:pPr>
            <a:endParaRPr lang="ar-EG" sz="3400">
              <a:solidFill>
                <a:schemeClr val="tx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20096" y="2845244"/>
            <a:ext cx="3613068" cy="2877535"/>
          </a:xfrm>
          <a:prstGeom prst="rect">
            <a:avLst/>
          </a:prstGeom>
        </p:spPr>
      </p:pic>
      <p:sp>
        <p:nvSpPr>
          <p:cNvPr id="6" name="سهم حفيف 5"/>
          <p:cNvSpPr/>
          <p:nvPr/>
        </p:nvSpPr>
        <p:spPr>
          <a:xfrm>
            <a:off x="4412541" y="4190239"/>
            <a:ext cx="914400" cy="914400"/>
          </a:xfrm>
          <a:prstGeom prst="swoosh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sz="3600" b="1">
                <a:solidFill>
                  <a:srgbClr val="00B0F0"/>
                </a:solidFill>
              </a:rPr>
              <a:t>شروط التقويم الجيد</a:t>
            </a:r>
            <a:r>
              <a:rPr sz="3600" b="1">
                <a:solidFill>
                  <a:srgbClr val="00B0F0"/>
                </a:solidFill>
              </a:rPr>
              <a:t> </a:t>
            </a:r>
            <a:endParaRPr sz="3600" b="1"/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sz="3600" b="1">
                <a:solidFill>
                  <a:srgbClr val="00B0F0"/>
                </a:solidFill>
              </a:rPr>
              <a:t>الشمولية:</a:t>
            </a:r>
            <a:r>
              <a:rPr lang="ar-EG" sz="3400" b="0">
                <a:solidFill>
                  <a:schemeClr val="tx1"/>
                </a:solidFill>
              </a:rPr>
              <a:t>فهو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يحديد نواحى نمو المتعلم </a:t>
            </a:r>
          </a:p>
          <a:p>
            <a:pPr marL="0" indent="0" algn="r">
              <a:buNone/>
            </a:pPr>
            <a:r>
              <a:rPr lang="ar-EG" sz="3600" b="1">
                <a:solidFill>
                  <a:srgbClr val="00B0F0"/>
                </a:solidFill>
              </a:rPr>
              <a:t>الاستمرارية: </a:t>
            </a:r>
            <a:r>
              <a:rPr lang="ar-EG" sz="3400" b="0">
                <a:solidFill>
                  <a:schemeClr val="tx1"/>
                </a:solidFill>
              </a:rPr>
              <a:t>فهو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عمليه مستمره </a:t>
            </a:r>
            <a:endParaRPr lang="ar-EG" sz="3600" b="1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ar-EG" sz="3600" b="1">
                <a:solidFill>
                  <a:srgbClr val="00B0F0"/>
                </a:solidFill>
              </a:rPr>
              <a:t>الموضعية: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ان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يكون بعيدا عن التحيز و الذاتية </a:t>
            </a:r>
            <a:endParaRPr lang="ar-EG" sz="3600" b="1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ar-EG" sz="3600" b="1">
                <a:solidFill>
                  <a:srgbClr val="00B0F0"/>
                </a:solidFill>
              </a:rPr>
              <a:t>السهوله:</a:t>
            </a:r>
            <a:r>
              <a:rPr sz="3600" b="1">
                <a:solidFill>
                  <a:srgbClr val="00B0F0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عدم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التعقيد فى وضع السؤال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وصحية</a:t>
            </a:r>
            <a:r>
              <a:rPr sz="3400" b="0">
                <a:solidFill>
                  <a:schemeClr val="tx1"/>
                </a:solidFill>
              </a:rPr>
              <a:t> </a:t>
            </a:r>
            <a:endParaRPr lang="ar-EG" sz="3600" b="1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ar-EG" sz="3600" b="1">
                <a:solidFill>
                  <a:srgbClr val="00B0F0"/>
                </a:solidFill>
              </a:rPr>
              <a:t>العمليه:</a:t>
            </a:r>
            <a:r>
              <a:rPr sz="3600" b="1">
                <a:solidFill>
                  <a:srgbClr val="00B0F0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وتشمل الصدق و اظهار الفروق الفرديه</a:t>
            </a:r>
            <a:r>
              <a:rPr sz="3600" b="1">
                <a:solidFill>
                  <a:srgbClr val="00B0F0"/>
                </a:solidFill>
              </a:rPr>
              <a:t> </a:t>
            </a:r>
            <a:endParaRPr lang="ar-EG" sz="3600" b="1">
              <a:solidFill>
                <a:srgbClr val="00B0F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86564" y="1214057"/>
            <a:ext cx="3518107" cy="45810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sz="3600" b="1">
                <a:solidFill>
                  <a:srgbClr val="00B0F0"/>
                </a:solidFill>
              </a:rPr>
              <a:t>مراحل التقويم:</a:t>
            </a:r>
            <a:endParaRPr sz="3600" b="1">
              <a:solidFill>
                <a:srgbClr val="00B0F0"/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just" rtl="1">
              <a:buFont typeface="Arial" pitchFamily="34" charset="0" panose="020B0604020202020204"/>
              <a:buChar char="•"/>
            </a:pPr>
            <a:r>
              <a:rPr lang="ar-EG" sz="3600" b="1">
                <a:solidFill>
                  <a:schemeClr val="tx1"/>
                </a:solidFill>
              </a:rPr>
              <a:t>مراحلة</a:t>
            </a:r>
            <a:r>
              <a:rPr sz="3600" b="1">
                <a:solidFill>
                  <a:schemeClr val="tx1"/>
                </a:solidFill>
              </a:rPr>
              <a:t> </a:t>
            </a:r>
            <a:r>
              <a:rPr lang="ar-EG" sz="3600" b="1">
                <a:solidFill>
                  <a:schemeClr val="tx1"/>
                </a:solidFill>
              </a:rPr>
              <a:t>جمع البيانات </a:t>
            </a:r>
          </a:p>
          <a:p>
            <a:pPr algn="just" rtl="1">
              <a:buFont typeface="Arial" pitchFamily="34" charset="0" panose="020B0604020202020204"/>
              <a:buChar char="•"/>
            </a:pPr>
            <a:r>
              <a:rPr lang="ar-EG" sz="3600" b="1">
                <a:solidFill>
                  <a:schemeClr val="tx1"/>
                </a:solidFill>
              </a:rPr>
              <a:t>مراحلة</a:t>
            </a:r>
            <a:r>
              <a:rPr sz="3600" b="1">
                <a:solidFill>
                  <a:schemeClr val="tx1"/>
                </a:solidFill>
              </a:rPr>
              <a:t> </a:t>
            </a:r>
            <a:r>
              <a:rPr lang="ar-EG" sz="3600" b="1">
                <a:solidFill>
                  <a:schemeClr val="tx1"/>
                </a:solidFill>
              </a:rPr>
              <a:t>القراءة والاستكشاف </a:t>
            </a:r>
          </a:p>
          <a:p>
            <a:pPr algn="just" rtl="1">
              <a:buFont typeface="Arial" pitchFamily="34" charset="0" panose="020B0604020202020204"/>
              <a:buChar char="•"/>
            </a:pPr>
            <a:r>
              <a:rPr lang="ar-EG" sz="3600" b="1">
                <a:solidFill>
                  <a:schemeClr val="tx1"/>
                </a:solidFill>
              </a:rPr>
              <a:t>مراحلة</a:t>
            </a:r>
            <a:r>
              <a:rPr sz="3600" b="1">
                <a:solidFill>
                  <a:schemeClr val="tx1"/>
                </a:solidFill>
              </a:rPr>
              <a:t> </a:t>
            </a:r>
            <a:r>
              <a:rPr lang="ar-EG" sz="3600" b="1">
                <a:solidFill>
                  <a:schemeClr val="tx1"/>
                </a:solidFill>
              </a:rPr>
              <a:t>الاستمرار واتخاذ القرار </a:t>
            </a:r>
          </a:p>
          <a:p>
            <a:pPr marL="0" indent="0" algn="just" rtl="1">
              <a:buFont typeface="Arial" pitchFamily="34" charset="0" panose="020B0604020202020204"/>
              <a:buNone/>
            </a:pPr>
            <a:r>
              <a:rPr lang="ar-EG" sz="3400" b="0">
                <a:solidFill>
                  <a:schemeClr val="tx1"/>
                </a:solidFill>
              </a:rPr>
              <a:t>ان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سار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المتعلم على هذا الطريقه الصحيحه </a:t>
            </a:r>
          </a:p>
          <a:p>
            <a:pPr marL="0" indent="0" algn="just" rtl="1">
              <a:buFont typeface="Arial" pitchFamily="34" charset="0" panose="020B0604020202020204"/>
              <a:buNone/>
            </a:pPr>
            <a:r>
              <a:rPr lang="ar-EG" sz="3400" b="0">
                <a:solidFill>
                  <a:schemeClr val="tx1"/>
                </a:solidFill>
              </a:rPr>
              <a:t>وصل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الى</a:t>
            </a:r>
            <a:r>
              <a:rPr sz="3400" b="0">
                <a:solidFill>
                  <a:schemeClr val="tx1"/>
                </a:solidFill>
              </a:rPr>
              <a:t> </a:t>
            </a:r>
            <a:r>
              <a:rPr lang="ar-EG" sz="3400" b="0">
                <a:solidFill>
                  <a:schemeClr val="tx1"/>
                </a:solidFill>
              </a:rPr>
              <a:t>التفوق والنجاح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57341" y="1402589"/>
            <a:ext cx="4094007" cy="4342968"/>
          </a:xfrm>
          <a:prstGeom prst="rect">
            <a:avLst/>
          </a:prstGeom>
        </p:spPr>
      </p:pic>
      <p:sp>
        <p:nvSpPr>
          <p:cNvPr id="5" name="سهم منحني إلى اليمين 4"/>
          <p:cNvSpPr/>
          <p:nvPr/>
        </p:nvSpPr>
        <p:spPr>
          <a:xfrm>
            <a:off x="6096000" y="169068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سهم منحني إلى اليمين 5"/>
          <p:cNvSpPr/>
          <p:nvPr/>
        </p:nvSpPr>
        <p:spPr>
          <a:xfrm>
            <a:off x="5476592" y="250113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>
          <a:xfrm>
            <a:off x="838200" y="861028"/>
            <a:ext cx="10515600" cy="4747920"/>
          </a:xfrm>
        </p:spPr>
        <p:txBody>
          <a:bodyPr/>
          <a:lstStyle/>
          <a:p>
            <a:pPr algn="r" rtl="1"/>
            <a:r>
              <a:rPr lang="ar-EG" sz="3600" b="1">
                <a:solidFill>
                  <a:schemeClr val="tx1"/>
                </a:solidFill>
              </a:rPr>
              <a:t>التقويم عملية موضعية </a:t>
            </a:r>
          </a:p>
          <a:p>
            <a:pPr algn="r" rtl="1"/>
            <a:r>
              <a:rPr lang="ar-EG" sz="3600" b="1">
                <a:solidFill>
                  <a:schemeClr val="tx1"/>
                </a:solidFill>
              </a:rPr>
              <a:t>التقويم</a:t>
            </a:r>
            <a:r>
              <a:rPr sz="3600" b="1">
                <a:solidFill>
                  <a:schemeClr val="tx1"/>
                </a:solidFill>
              </a:rPr>
              <a:t> </a:t>
            </a:r>
            <a:r>
              <a:rPr lang="ar-EG" sz="3600" b="1">
                <a:solidFill>
                  <a:schemeClr val="tx1"/>
                </a:solidFill>
              </a:rPr>
              <a:t>عملية مستمرة </a:t>
            </a:r>
          </a:p>
          <a:p>
            <a:pPr algn="r" rtl="1"/>
            <a:r>
              <a:rPr lang="ar-EG" sz="3600" b="1">
                <a:solidFill>
                  <a:schemeClr val="tx1"/>
                </a:solidFill>
              </a:rPr>
              <a:t>التقويم عملية شاملة </a:t>
            </a:r>
          </a:p>
          <a:p>
            <a:pPr algn="r" rtl="1"/>
            <a:r>
              <a:rPr lang="ar-EG" sz="3600" b="1">
                <a:solidFill>
                  <a:schemeClr val="tx1"/>
                </a:solidFill>
              </a:rPr>
              <a:t>التقويم عملية مقننة </a:t>
            </a:r>
          </a:p>
          <a:p>
            <a:pPr algn="r" rtl="1"/>
            <a:r>
              <a:rPr lang="ar-EG" sz="3600" b="1">
                <a:solidFill>
                  <a:schemeClr val="tx1"/>
                </a:solidFill>
              </a:rPr>
              <a:t>التقويم عملية تعاونية </a:t>
            </a:r>
          </a:p>
          <a:p>
            <a:pPr algn="r" rtl="1"/>
            <a:r>
              <a:rPr lang="ar-EG" sz="3600" b="1">
                <a:solidFill>
                  <a:schemeClr val="tx1"/>
                </a:solidFill>
              </a:rPr>
              <a:t>التقويم عملية متعددة الادوات </a:t>
            </a:r>
          </a:p>
          <a:p>
            <a:pPr marL="0" indent="0" algn="r" rtl="1">
              <a:buNone/>
            </a:pPr>
            <a:endParaRPr lang="ar-EG" sz="3600" b="1">
              <a:solidFill>
                <a:schemeClr val="tx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77568" y="570905"/>
            <a:ext cx="4216957" cy="45223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sz="3600" b="1">
                <a:solidFill>
                  <a:srgbClr val="00B0F0"/>
                </a:solidFill>
              </a:rPr>
              <a:t>انواع التقويم:</a:t>
            </a:r>
            <a:endParaRPr sz="3600" b="1">
              <a:solidFill>
                <a:srgbClr val="00B0F0"/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742950" indent="-742950" algn="r" rtl="1">
              <a:buFont typeface="+mj-lt"/>
              <a:buAutoNum type="arabicPeriod"/>
            </a:pPr>
            <a:r>
              <a:rPr lang="ar-EG" sz="3600" b="1">
                <a:solidFill>
                  <a:schemeClr val="tx1"/>
                </a:solidFill>
              </a:rPr>
              <a:t>التقويم القبلى</a:t>
            </a:r>
            <a:r>
              <a:rPr sz="3600" b="1">
                <a:solidFill>
                  <a:schemeClr val="tx1"/>
                </a:solidFill>
              </a:rPr>
              <a:t> </a:t>
            </a:r>
            <a:endParaRPr lang="ar-EG" sz="3600" b="1">
              <a:solidFill>
                <a:schemeClr val="tx1"/>
              </a:solidFill>
            </a:endParaRPr>
          </a:p>
          <a:p>
            <a:pPr marL="742950" indent="-742950" algn="r" rtl="1">
              <a:buFont typeface="+mj-lt"/>
              <a:buAutoNum type="arabicPeriod"/>
            </a:pPr>
            <a:r>
              <a:rPr lang="ar-EG" sz="3600" b="1">
                <a:solidFill>
                  <a:schemeClr val="tx1"/>
                </a:solidFill>
              </a:rPr>
              <a:t>التقويم الثنائي 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EG" sz="3600" b="1">
                <a:solidFill>
                  <a:schemeClr val="tx1"/>
                </a:solidFill>
              </a:rPr>
              <a:t>التقويم التشخيص 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EG" sz="3600" b="1">
                <a:solidFill>
                  <a:schemeClr val="tx1"/>
                </a:solidFill>
              </a:rPr>
              <a:t>التقويم النهائي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064" y="1690688"/>
            <a:ext cx="6674529" cy="37833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النادي البحري">
  <a:themeElements>
    <a:clrScheme name="النادي البحري">
      <a:dk1>
        <a:sysClr val="windowText" lastClr="000000"/>
      </a:dk1>
      <a:lt1>
        <a:sysClr val="window" lastClr="FFFFFF"/>
      </a:lt1>
      <a:dk2>
        <a:srgbClr val="0B3B53"/>
      </a:dk2>
      <a:lt2>
        <a:srgbClr val="E7E6E6"/>
      </a:lt2>
      <a:accent1>
        <a:srgbClr val="1F5A8B"/>
      </a:accent1>
      <a:accent2>
        <a:srgbClr val="F6CA73"/>
      </a:accent2>
      <a:accent3>
        <a:srgbClr val="D34746"/>
      </a:accent3>
      <a:accent4>
        <a:srgbClr val="D48648"/>
      </a:accent4>
      <a:accent5>
        <a:srgbClr val="085656"/>
      </a:accent5>
      <a:accent6>
        <a:srgbClr val="6799CC"/>
      </a:accent6>
      <a:hlink>
        <a:srgbClr val="6799CC"/>
      </a:hlink>
      <a:folHlink>
        <a:srgbClr val="ABC7E3"/>
      </a:folHlink>
    </a:clrScheme>
    <a:fontScheme name="النادي البحري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النادي البحري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2017-06-21T13:57:27Z</dcterms:created>
  <dcterms:modified xsi:type="dcterms:W3CDTF">2025-05-03T09:39:58Z</dcterms:modified>
</cp:coreProperties>
</file>